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9" r:id="rId3"/>
    <p:sldId id="268" r:id="rId4"/>
    <p:sldId id="260" r:id="rId5"/>
    <p:sldId id="258" r:id="rId6"/>
    <p:sldId id="261" r:id="rId7"/>
    <p:sldId id="263" r:id="rId8"/>
    <p:sldId id="264" r:id="rId9"/>
    <p:sldId id="265" r:id="rId10"/>
    <p:sldId id="269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tiff>
</file>

<file path=ppt/media/image11.tiff>
</file>

<file path=ppt/media/image12.jpeg>
</file>

<file path=ppt/media/image2.tiff>
</file>

<file path=ppt/media/image3.tiff>
</file>

<file path=ppt/media/image4.jpe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8EE8B-C01C-6D48-80C8-6E461DF03472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C634C0-2EED-DA4D-B98E-81EBA49C0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9623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634C0-2EED-DA4D-B98E-81EBA49C0AE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605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C634C0-2EED-DA4D-B98E-81EBA49C0A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459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E1E0F-69AB-3A44-9C5E-BE22CC25A0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C0A337-F6E1-D940-8A62-B6CF0A9916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ADE33-DBEB-8D4F-B12F-EE0DB5A1A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A3002F-529C-B74B-80BE-5F492F211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01FBF-605F-704A-89FC-6683C3A89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058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B545D-9CF4-CC43-908E-A208CF50B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5BB181-3444-4A46-B891-E16866BF3A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AEC93E-E5EF-214A-80F2-7D2921652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9384FE-7BA4-A743-844E-CC744B2F6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94C5E-08E7-3947-8418-D9819B382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773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2B448C-71FB-1947-96DA-CC42A26FB2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B8345F-245B-7F45-8BA5-7B37A10012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96D12-87D7-CD4A-9178-635D3E927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D6896-55C2-8343-B627-E6737AFE6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CC6C1C-C50D-C445-AAAE-CB6F84CA6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098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D56DB-3EAC-8D4F-8168-A2BEE50AA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76ECB-9195-824E-80C9-6E2CB0A5F3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ACD117-725E-694A-88D5-FDFA84DF1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8F7D4-D349-A74E-A678-099D32EC1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88460-87D0-3943-81C3-71AD985A4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062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83E4B-C442-7D4D-8E61-1D1A932BE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A28EF-359B-3140-8D2E-02DA1A6D3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95A09-905C-CA4E-AC0B-AE726F452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9B5F0-F8F1-6D48-B3A0-22E4FE644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3E18D8-F5B1-664A-858E-44E86B87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047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CDDDF-1FF4-DA4C-B3F0-7E904E986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9F821-764C-3C45-9DDE-15036C138B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5EDBD1-2CB6-5B49-B4B1-715B966277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7FADB-720A-4142-B722-2DFF926FA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8A58AB-3A00-8044-A446-105A52BC3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BC053-F2D1-9047-9BC5-0DBD66282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113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1C281-D152-C940-9095-E777D4D25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4B7DA0-8B76-FB49-973D-68D1C8A9B9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2FACE2-F4A9-BD4D-B1D6-E97A81F917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0E1F38-729D-404B-BFDD-0B618D7AFC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65D93F-0955-164B-B0DA-09ABB35410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C109FB-5176-684B-9F89-FC169F155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11/8/18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795FB9-A80C-8A4F-8EB9-3A9E55358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A8EDB2-BAD6-774A-B2FD-4A409F466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24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E0F9F-03A5-254D-B89A-B9AFC39E1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11226-BEEE-3448-83DE-4179333CB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3EE1BC-7AC0-3645-B8A7-0829246ED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C8B47-A4B5-3048-9FCF-1B407FFF1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438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CBD2F0-7369-224B-A2A8-37D8D01CB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11/8/18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829D3A-1D8F-F641-992B-586E27023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D10E5-D1B2-A34B-9C1A-7432E0B74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441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89D4A-5F3F-7540-89C2-C80498F59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8E4E5-8D82-4A40-A715-9F88721D8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31DF41-70E6-6145-982C-94336F3EA3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BF0570-CAEC-FD43-B2E0-11553C7A5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BC35D2-F291-0140-A52A-E0F101250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3BD51-E236-4C4B-9659-D5E0606AC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031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B30E3-90CC-4149-AF77-60ACEA8BE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8285C6-7141-614F-8496-C9D896B55E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5001CA-4799-2047-8251-C768987B49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879355-80F0-3C4F-B83C-AE1F81AAC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972BF-0F12-2F4C-A9F8-E851EA7099B4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98B496-D07D-7341-A141-6E4448BC8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69E4B0-E338-4C49-974A-E01A18A95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298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AC8F9D-F29D-744C-8A69-36BB820DE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A04AE9-1122-FB4E-BF6E-D4F77C9F1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F72F1-29C4-9442-9E35-03B6C78588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8972BF-0F12-2F4C-A9F8-E851EA7099B4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401DC-85E1-4B4F-84A1-D7CA22E8D2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99495-96A9-554C-BFD5-20DE17BEBB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DEF28-E78E-2947-843D-DD7E1E223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731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D80E1AE-7A4E-7645-9454-DB40810286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3B878-8C6B-904B-BDCA-3D28528396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82911" y="3231931"/>
            <a:ext cx="4091152" cy="1834056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Detecting Exoplanets with Artificial Neural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48F02E-3D50-164F-B502-2E82A559DA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By:</a:t>
            </a:r>
          </a:p>
          <a:p>
            <a:r>
              <a:rPr lang="en-US" sz="2000" dirty="0"/>
              <a:t>Zach Green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0359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FB66A8-F613-614C-9F67-614F5527FA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909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775A4F-5D6E-A144-A919-B97A6BC0A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499" y="198390"/>
            <a:ext cx="4270489" cy="1043409"/>
          </a:xfrm>
        </p:spPr>
        <p:txBody>
          <a:bodyPr>
            <a:normAutofit/>
          </a:bodyPr>
          <a:lstStyle/>
          <a:p>
            <a:r>
              <a:rPr lang="en-US" sz="3300" dirty="0"/>
              <a:t>What we Really Want to Know: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D75BB-CEAC-6C45-BB0D-B9373DE2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40188"/>
            <a:ext cx="5329238" cy="3989062"/>
          </a:xfrm>
        </p:spPr>
        <p:txBody>
          <a:bodyPr anchor="t">
            <a:normAutofit lnSpcReduction="10000"/>
          </a:bodyPr>
          <a:lstStyle/>
          <a:p>
            <a:r>
              <a:rPr lang="en-US" sz="2000" dirty="0"/>
              <a:t>Are there aliens?</a:t>
            </a:r>
          </a:p>
          <a:p>
            <a:pPr lvl="1"/>
            <a:r>
              <a:rPr lang="en-US" sz="1800" dirty="0"/>
              <a:t>Did they make the pyramids?</a:t>
            </a:r>
          </a:p>
          <a:p>
            <a:pPr lvl="1"/>
            <a:endParaRPr lang="en-US" sz="1800" dirty="0"/>
          </a:p>
          <a:p>
            <a:r>
              <a:rPr lang="en-US" sz="2000" dirty="0"/>
              <a:t>How many earth-like planets in habitable zone?</a:t>
            </a:r>
          </a:p>
          <a:p>
            <a:pPr lvl="1"/>
            <a:r>
              <a:rPr lang="en-US" sz="1800" dirty="0"/>
              <a:t>40 billion in the Milky Way.</a:t>
            </a:r>
          </a:p>
          <a:p>
            <a:pPr lvl="2"/>
            <a:r>
              <a:rPr lang="en-US" sz="1600" dirty="0"/>
              <a:t>100 billion total planets.</a:t>
            </a:r>
          </a:p>
          <a:p>
            <a:pPr lvl="2"/>
            <a:endParaRPr lang="en-US" sz="1600" dirty="0"/>
          </a:p>
          <a:p>
            <a:r>
              <a:rPr lang="en-US" sz="2000" dirty="0"/>
              <a:t>Typical planet size:</a:t>
            </a:r>
          </a:p>
          <a:p>
            <a:pPr lvl="1"/>
            <a:r>
              <a:rPr lang="en-US" sz="1800" dirty="0"/>
              <a:t>Between the size of Earth and Jupiter.</a:t>
            </a:r>
          </a:p>
          <a:p>
            <a:pPr lvl="1"/>
            <a:endParaRPr lang="en-US" sz="1800" dirty="0"/>
          </a:p>
          <a:p>
            <a:r>
              <a:rPr lang="en-US" sz="2000" dirty="0"/>
              <a:t>Typical orbital period:</a:t>
            </a:r>
          </a:p>
          <a:p>
            <a:pPr lvl="1"/>
            <a:r>
              <a:rPr lang="en-US" sz="1800" dirty="0"/>
              <a:t>Most are less than 100 days.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18412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9647B3-A519-6A46-8036-17F78B5BED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/>
          <a:stretch/>
        </p:blipFill>
        <p:spPr>
          <a:xfrm>
            <a:off x="0" y="214"/>
            <a:ext cx="12192000" cy="68575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8AB1EE-CD90-C84A-B778-C55880F67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Directions for Further Study: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E223C-D993-5143-88EA-06082FE4C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6003157" cy="4726276"/>
          </a:xfrm>
        </p:spPr>
        <p:txBody>
          <a:bodyPr anchor="ctr">
            <a:normAutofit fontScale="92500"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Validate with data from other telescopes.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Randomize data sources.</a:t>
            </a:r>
          </a:p>
          <a:p>
            <a:pPr lvl="1"/>
            <a:endParaRPr lang="en-US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What other things can be found with this data?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Try applying clustering.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Can we detect Dyson spheres?</a:t>
            </a:r>
          </a:p>
          <a:p>
            <a:pPr lvl="2"/>
            <a:r>
              <a:rPr lang="en-US" sz="2200" dirty="0">
                <a:solidFill>
                  <a:srgbClr val="FFFFFF"/>
                </a:solidFill>
              </a:rPr>
              <a:t>Exomoons?</a:t>
            </a:r>
          </a:p>
          <a:p>
            <a:pPr lvl="1"/>
            <a:endParaRPr lang="en-US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Bring in information about candidate planets.</a:t>
            </a:r>
          </a:p>
          <a:p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Compare other methods of planet detection.</a:t>
            </a:r>
          </a:p>
        </p:txBody>
      </p:sp>
    </p:spTree>
    <p:extLst>
      <p:ext uri="{BB962C8B-B14F-4D97-AF65-F5344CB8AC3E}">
        <p14:creationId xmlns:p14="http://schemas.microsoft.com/office/powerpoint/2010/main" val="3552970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148395-500F-A44B-B180-AE641C75F7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/>
          </a:blip>
          <a:srcRect/>
          <a:stretch/>
        </p:blipFill>
        <p:spPr>
          <a:xfrm>
            <a:off x="0" y="214"/>
            <a:ext cx="12192000" cy="68575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8C2032-1465-8843-83C0-6BFD23AB0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dirty="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022104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134677" y="303591"/>
            <a:ext cx="573559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A7C469-FCBD-8C4A-A03B-409837F52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1839" y="186540"/>
            <a:ext cx="5221266" cy="1344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Goal: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47E309-CCED-EB4F-B3D6-FE3271513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28" y="186540"/>
            <a:ext cx="4944960" cy="573328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75741-D709-8646-817D-4CB12F2A5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7924" y="1414463"/>
            <a:ext cx="5457825" cy="44803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Train a neural network to detect exoplanet transits using the brightness of stars.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200" dirty="0"/>
              <a:t>Answer the question: </a:t>
            </a:r>
          </a:p>
          <a:p>
            <a:r>
              <a:rPr lang="en-US" sz="1900" dirty="0"/>
              <a:t>How would the model perform on all the stars you can see in the sky?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200" dirty="0"/>
              <a:t>Obstacles</a:t>
            </a:r>
            <a:r>
              <a:rPr lang="en-US" sz="2000" dirty="0"/>
              <a:t>:</a:t>
            </a:r>
          </a:p>
          <a:p>
            <a:r>
              <a:rPr lang="en-US" sz="1900" dirty="0"/>
              <a:t>Weird things in space create false signals:</a:t>
            </a:r>
          </a:p>
          <a:p>
            <a:pPr lvl="1"/>
            <a:r>
              <a:rPr lang="en-US" sz="1700" dirty="0"/>
              <a:t>Binary stars</a:t>
            </a:r>
          </a:p>
          <a:p>
            <a:pPr lvl="1"/>
            <a:r>
              <a:rPr lang="en-US" sz="1700" dirty="0"/>
              <a:t>Sunspots</a:t>
            </a:r>
          </a:p>
          <a:p>
            <a:pPr lvl="1"/>
            <a:r>
              <a:rPr lang="en-US" sz="1700" dirty="0"/>
              <a:t>Cosmic dust clouds</a:t>
            </a:r>
            <a:endParaRPr lang="en-US" sz="19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38BD43-3E1D-B241-A8AE-65C731000980}"/>
              </a:ext>
            </a:extLst>
          </p:cNvPr>
          <p:cNvSpPr txBox="1"/>
          <p:nvPr/>
        </p:nvSpPr>
        <p:spPr>
          <a:xfrm>
            <a:off x="442336" y="6025129"/>
            <a:ext cx="5614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planetary transit occurs when a planet passes directly between its star and our viewpoint</a:t>
            </a:r>
            <a:r>
              <a:rPr lang="en-US" sz="1600" dirty="0"/>
              <a:t>.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1476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272B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E7E4A8-76BA-474A-A495-C11E4D3A4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Kepler Spacecraft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E8BBD-9579-2D47-9A4E-B5096D30E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2563" y="917725"/>
            <a:ext cx="4281890" cy="485236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Kepler was built to estimate the frequency of earthlike planets in the Milky Way.</a:t>
            </a:r>
          </a:p>
          <a:p>
            <a:endParaRPr lang="en-US" sz="20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Relevant data: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Corrected flux magnitude.</a:t>
            </a:r>
          </a:p>
          <a:p>
            <a:pPr lvl="2"/>
            <a:r>
              <a:rPr lang="en-US" sz="1600" dirty="0">
                <a:solidFill>
                  <a:srgbClr val="FFFFFF"/>
                </a:solidFill>
              </a:rPr>
              <a:t>Measurements 30m apart.</a:t>
            </a:r>
          </a:p>
          <a:p>
            <a:pPr lvl="1"/>
            <a:endParaRPr lang="en-US" sz="20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Campaign 4 data: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Objects 3,000 light years away.</a:t>
            </a:r>
          </a:p>
          <a:p>
            <a:pPr lvl="2"/>
            <a:r>
              <a:rPr lang="en-US" sz="1600" dirty="0">
                <a:solidFill>
                  <a:srgbClr val="FFFFFF"/>
                </a:solidFill>
              </a:rPr>
              <a:t>Milky way diameter is 150,000 </a:t>
            </a:r>
            <a:r>
              <a:rPr lang="en-US" sz="1600" dirty="0" err="1">
                <a:solidFill>
                  <a:srgbClr val="FFFFFF"/>
                </a:solidFill>
              </a:rPr>
              <a:t>ly</a:t>
            </a:r>
            <a:r>
              <a:rPr lang="en-US" sz="1600" dirty="0">
                <a:solidFill>
                  <a:srgbClr val="FFFFFF"/>
                </a:solidFill>
              </a:rPr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3CEC24-7BDB-B94F-8360-D656994467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732" y="321732"/>
            <a:ext cx="7058307" cy="400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056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630469-FBEB-AF43-9859-73E910FFD0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 r="29907"/>
          <a:stretch/>
        </p:blipFill>
        <p:spPr>
          <a:xfrm rot="5400000">
            <a:off x="2669381" y="-2666332"/>
            <a:ext cx="6856285" cy="121889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8EF40E-B82F-1C44-AC84-DA5BAEB62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791" y="1065862"/>
            <a:ext cx="3565574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Getting the Data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E0735-9532-3B45-BFEA-1141A1CF8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3472" y="1065862"/>
            <a:ext cx="7345478" cy="4726276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It could take weeks to download all of available data.</a:t>
            </a:r>
          </a:p>
          <a:p>
            <a:endParaRPr lang="en-US" sz="20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250gb downloaded from NASA’s API with Wget scripts.</a:t>
            </a:r>
          </a:p>
          <a:p>
            <a:endParaRPr lang="en-US" sz="20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Sifted through files for corrected flux light curves.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Data in .fits files filled with spacecraft recordings.</a:t>
            </a:r>
          </a:p>
          <a:p>
            <a:pPr lvl="1"/>
            <a:endParaRPr lang="en-US" sz="20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Randomized planet light curves across timeframes.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This controls for confounding variables.</a:t>
            </a:r>
          </a:p>
        </p:txBody>
      </p:sp>
    </p:spTree>
    <p:extLst>
      <p:ext uri="{BB962C8B-B14F-4D97-AF65-F5344CB8AC3E}">
        <p14:creationId xmlns:p14="http://schemas.microsoft.com/office/powerpoint/2010/main" val="15834833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1993E-C0BC-4C44-86A6-BD0AE98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Lost in a Galaxy of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580AF4-067C-E64D-987C-44B720EAED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1000" y="2007394"/>
            <a:ext cx="6350000" cy="3987800"/>
          </a:xfrm>
        </p:spPr>
      </p:pic>
    </p:spTree>
    <p:extLst>
      <p:ext uri="{BB962C8B-B14F-4D97-AF65-F5344CB8AC3E}">
        <p14:creationId xmlns:p14="http://schemas.microsoft.com/office/powerpoint/2010/main" val="1348566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EB73B-5A2D-7141-B597-84151D4A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426" y="283104"/>
            <a:ext cx="6659562" cy="1325563"/>
          </a:xfrm>
        </p:spPr>
        <p:txBody>
          <a:bodyPr>
            <a:normAutofit/>
          </a:bodyPr>
          <a:lstStyle/>
          <a:p>
            <a:r>
              <a:rPr lang="en-US" dirty="0"/>
              <a:t>Exploring and Cleaning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8E190-088B-7349-889C-C9F487F39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879" y="1608667"/>
            <a:ext cx="6382657" cy="4534958"/>
          </a:xfrm>
        </p:spPr>
        <p:txBody>
          <a:bodyPr anchor="t">
            <a:normAutofit/>
          </a:bodyPr>
          <a:lstStyle/>
          <a:p>
            <a:r>
              <a:rPr lang="en-US" sz="2400" dirty="0"/>
              <a:t>Solar flares are common.</a:t>
            </a:r>
          </a:p>
          <a:p>
            <a:pPr lvl="1"/>
            <a:r>
              <a:rPr lang="en-US" sz="2000" dirty="0"/>
              <a:t>Our sun has between one a week and several a day.</a:t>
            </a:r>
          </a:p>
          <a:p>
            <a:pPr lvl="1"/>
            <a:endParaRPr lang="en-US" sz="1600" dirty="0"/>
          </a:p>
          <a:p>
            <a:r>
              <a:rPr lang="en-US" sz="2400" dirty="0"/>
              <a:t>Most transits occur over a few hours.</a:t>
            </a:r>
          </a:p>
          <a:p>
            <a:pPr lvl="1"/>
            <a:r>
              <a:rPr lang="en-US" sz="2000" dirty="0"/>
              <a:t>Orbital period can be calculated from the frequency of transits.</a:t>
            </a:r>
          </a:p>
          <a:p>
            <a:pPr lvl="1"/>
            <a:endParaRPr lang="en-US" sz="1600" dirty="0"/>
          </a:p>
          <a:p>
            <a:r>
              <a:rPr lang="en-US" sz="2400" dirty="0"/>
              <a:t>Cleaning missing values.</a:t>
            </a:r>
          </a:p>
          <a:p>
            <a:pPr lvl="1"/>
            <a:r>
              <a:rPr lang="en-US" sz="2000" dirty="0"/>
              <a:t>Longer periods of missing data were filled by skipping to the next non-null value.</a:t>
            </a:r>
          </a:p>
          <a:p>
            <a:pPr lvl="1"/>
            <a:r>
              <a:rPr lang="en-US" sz="2000" dirty="0"/>
              <a:t>Isolated missing points calculated from two adjacent points.</a:t>
            </a:r>
          </a:p>
          <a:p>
            <a:endParaRPr lang="en-US" sz="18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1445B8C-D724-4F73-AB77-3CCE4E822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20963"/>
            <a:ext cx="4657345" cy="6816065"/>
          </a:xfrm>
          <a:prstGeom prst="rect">
            <a:avLst/>
          </a:prstGeom>
          <a:solidFill>
            <a:schemeClr val="bg1">
              <a:lumMod val="95000"/>
              <a:lumOff val="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0DBDFE-9626-9348-9B16-9BA2BD07A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3882" y="370010"/>
            <a:ext cx="3996386" cy="272524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9905336-A7CD-4C75-9E77-C704674F40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73347" y="34290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06E20C7-356B-F440-96D9-4555253D78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9735" y="3735414"/>
            <a:ext cx="3944680" cy="2779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020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FC5D14-F213-E944-A21A-C2465D6432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13" b="23437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41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C9F971-D51F-1049-9843-98573E5BE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Preprocessing: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DEDAF-9107-3945-A645-7B62D13E0E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1563" y="3056679"/>
            <a:ext cx="6107563" cy="3201668"/>
          </a:xfrm>
        </p:spPr>
        <p:txBody>
          <a:bodyPr anchor="ctr">
            <a:normAutofit/>
          </a:bodyPr>
          <a:lstStyle/>
          <a:p>
            <a:r>
              <a:rPr lang="en-US" sz="2000" dirty="0"/>
              <a:t>Scaled data to compare stars of different brightness.</a:t>
            </a:r>
          </a:p>
          <a:p>
            <a:pPr lvl="1"/>
            <a:r>
              <a:rPr lang="en-US" sz="2000" dirty="0"/>
              <a:t>Normalized scaling preserves ”unusual” events.</a:t>
            </a:r>
          </a:p>
          <a:p>
            <a:pPr lvl="1"/>
            <a:endParaRPr lang="en-US" sz="400" dirty="0"/>
          </a:p>
          <a:p>
            <a:r>
              <a:rPr lang="en-US" sz="2000" dirty="0"/>
              <a:t>Mixed in 1100 confirmed planets to the training data.</a:t>
            </a:r>
          </a:p>
          <a:p>
            <a:pPr lvl="1"/>
            <a:r>
              <a:rPr lang="en-US" sz="2000" dirty="0"/>
              <a:t>This gives the neural network more to learn from.</a:t>
            </a:r>
          </a:p>
          <a:p>
            <a:pPr lvl="1"/>
            <a:endParaRPr lang="en-US" sz="500" dirty="0"/>
          </a:p>
          <a:p>
            <a:r>
              <a:rPr lang="en-US" sz="2000" dirty="0"/>
              <a:t>Reduced time scale to 66 days to compare data from different sources.</a:t>
            </a:r>
          </a:p>
        </p:txBody>
      </p:sp>
    </p:spTree>
    <p:extLst>
      <p:ext uri="{BB962C8B-B14F-4D97-AF65-F5344CB8AC3E}">
        <p14:creationId xmlns:p14="http://schemas.microsoft.com/office/powerpoint/2010/main" val="3250247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954222-C050-084E-9C3F-0DBD2CABC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AF688-7773-6048-8907-52917B8D61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638043"/>
            <a:ext cx="4654296" cy="403421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Convolutional Neural Network.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Looks over the light curve and learns what transits look like.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Often used in pattern and image recognition problems.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Topology: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3 convolutional &amp; pooling layers.</a:t>
            </a:r>
          </a:p>
          <a:p>
            <a:pPr lvl="2"/>
            <a:r>
              <a:rPr lang="en-US" sz="1600" dirty="0">
                <a:solidFill>
                  <a:schemeClr val="bg1"/>
                </a:solidFill>
              </a:rPr>
              <a:t>Increasing dropout regularization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2 hidden layers.</a:t>
            </a:r>
          </a:p>
          <a:p>
            <a:pPr lvl="2"/>
            <a:r>
              <a:rPr lang="en-US" sz="1600" dirty="0">
                <a:solidFill>
                  <a:schemeClr val="bg1"/>
                </a:solidFill>
              </a:rPr>
              <a:t>High dropout regularization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2077B3-200B-5A42-B99D-CC50626709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0" b="558"/>
          <a:stretch/>
        </p:blipFill>
        <p:spPr>
          <a:xfrm>
            <a:off x="5297763" y="1206213"/>
            <a:ext cx="6250769" cy="42847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B5FD1E-527E-D94B-BE47-99D3AE3A9351}"/>
              </a:ext>
            </a:extLst>
          </p:cNvPr>
          <p:cNvSpPr txBox="1"/>
          <p:nvPr/>
        </p:nvSpPr>
        <p:spPr>
          <a:xfrm>
            <a:off x="5740400" y="5977467"/>
            <a:ext cx="424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shows the model “learning” over time.</a:t>
            </a:r>
          </a:p>
        </p:txBody>
      </p:sp>
    </p:spTree>
    <p:extLst>
      <p:ext uri="{BB962C8B-B14F-4D97-AF65-F5344CB8AC3E}">
        <p14:creationId xmlns:p14="http://schemas.microsoft.com/office/powerpoint/2010/main" val="7858937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64BC2-E09C-9F41-A9D0-0D350037B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1" y="17467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Results: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453A8-B69B-0B4C-907F-36DFF5F7DD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067" y="1500237"/>
            <a:ext cx="6513074" cy="4829125"/>
          </a:xfrm>
        </p:spPr>
        <p:txBody>
          <a:bodyPr anchor="t">
            <a:normAutofit lnSpcReduction="10000"/>
          </a:bodyPr>
          <a:lstStyle/>
          <a:p>
            <a:r>
              <a:rPr lang="en-US" sz="2400" dirty="0"/>
              <a:t>How many stars in the night sky have transits?</a:t>
            </a:r>
          </a:p>
          <a:p>
            <a:pPr lvl="1"/>
            <a:r>
              <a:rPr lang="en-US" sz="2000" dirty="0"/>
              <a:t>40 true planets. </a:t>
            </a:r>
          </a:p>
          <a:p>
            <a:pPr lvl="1"/>
            <a:r>
              <a:rPr lang="en-US" sz="2000" dirty="0"/>
              <a:t>Model predicted 98 planets.</a:t>
            </a:r>
          </a:p>
          <a:p>
            <a:pPr lvl="2"/>
            <a:r>
              <a:rPr lang="en-US" sz="1800" dirty="0"/>
              <a:t>12 of them actual planets. </a:t>
            </a:r>
            <a:r>
              <a:rPr lang="en-US" sz="1600" dirty="0"/>
              <a:t>(30% of all true planets)</a:t>
            </a:r>
          </a:p>
          <a:p>
            <a:pPr lvl="2"/>
            <a:endParaRPr lang="en-US" sz="1800" dirty="0"/>
          </a:p>
          <a:p>
            <a:r>
              <a:rPr lang="en-US" sz="2400" dirty="0"/>
              <a:t>Performance</a:t>
            </a:r>
          </a:p>
          <a:p>
            <a:pPr lvl="1"/>
            <a:r>
              <a:rPr lang="en-US" sz="2000" dirty="0"/>
              <a:t>85% accuracy on training holdout.</a:t>
            </a:r>
          </a:p>
          <a:p>
            <a:pPr lvl="2"/>
            <a:r>
              <a:rPr lang="en-US" sz="1800" dirty="0"/>
              <a:t>Baseline 31%.</a:t>
            </a:r>
          </a:p>
          <a:p>
            <a:pPr lvl="1"/>
            <a:r>
              <a:rPr lang="en-US" sz="2000" dirty="0"/>
              <a:t>Up to 15 times better than chance on unseen data.</a:t>
            </a:r>
          </a:p>
          <a:p>
            <a:pPr lvl="1"/>
            <a:endParaRPr lang="en-US" sz="1800" dirty="0"/>
          </a:p>
          <a:p>
            <a:r>
              <a:rPr lang="en-US" sz="2400" dirty="0"/>
              <a:t>Limitations</a:t>
            </a:r>
            <a:r>
              <a:rPr lang="en-US" sz="1800" dirty="0"/>
              <a:t>:</a:t>
            </a:r>
          </a:p>
          <a:p>
            <a:pPr lvl="1"/>
            <a:r>
              <a:rPr lang="en-US" sz="2000" dirty="0"/>
              <a:t>Can only make conclusions within campaign 4 sample.</a:t>
            </a:r>
          </a:p>
          <a:p>
            <a:pPr lvl="1"/>
            <a:r>
              <a:rPr lang="en-US" sz="2000" dirty="0"/>
              <a:t>High false positive rate.</a:t>
            </a:r>
          </a:p>
          <a:p>
            <a:pPr lvl="1"/>
            <a:r>
              <a:rPr lang="en-US" sz="2000" dirty="0"/>
              <a:t>Excludes some stars with planets.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9416D1-8CF4-5C46-AB28-2CEB801968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50" r="25435" b="1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77255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3427</TotalTime>
  <Words>554</Words>
  <Application>Microsoft Macintosh PowerPoint</Application>
  <PresentationFormat>Widescreen</PresentationFormat>
  <Paragraphs>108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Detecting Exoplanets with Artificial Neural Networks</vt:lpstr>
      <vt:lpstr>Goal:</vt:lpstr>
      <vt:lpstr>Kepler Spacecraft</vt:lpstr>
      <vt:lpstr>Getting the Data</vt:lpstr>
      <vt:lpstr>Lost in a Galaxy of Data</vt:lpstr>
      <vt:lpstr>Exploring and Cleaning Data</vt:lpstr>
      <vt:lpstr>Preprocessing:</vt:lpstr>
      <vt:lpstr>Neural Network</vt:lpstr>
      <vt:lpstr>Results:</vt:lpstr>
      <vt:lpstr>What we Really Want to Know:</vt:lpstr>
      <vt:lpstr>Directions for Further Study: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Detecting Exoplanets with Artificial Neural Networks</dc:title>
  <dc:creator>Microsoft Office User</dc:creator>
  <cp:lastModifiedBy>Microsoft Office User</cp:lastModifiedBy>
  <cp:revision>22</cp:revision>
  <dcterms:created xsi:type="dcterms:W3CDTF">2018-10-22T06:55:47Z</dcterms:created>
  <dcterms:modified xsi:type="dcterms:W3CDTF">2018-11-10T22:14:20Z</dcterms:modified>
</cp:coreProperties>
</file>